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1A27-FD47-44CA-8F96-865047E0B7E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2C59-4272-4A09-81BD-28E28FD98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7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1A27-FD47-44CA-8F96-865047E0B7E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2C59-4272-4A09-81BD-28E28FD98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1A27-FD47-44CA-8F96-865047E0B7E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2C59-4272-4A09-81BD-28E28FD98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3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1A27-FD47-44CA-8F96-865047E0B7E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2C59-4272-4A09-81BD-28E28FD98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5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1A27-FD47-44CA-8F96-865047E0B7E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2C59-4272-4A09-81BD-28E28FD98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3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1A27-FD47-44CA-8F96-865047E0B7E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2C59-4272-4A09-81BD-28E28FD98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1A27-FD47-44CA-8F96-865047E0B7E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2C59-4272-4A09-81BD-28E28FD98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0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1A27-FD47-44CA-8F96-865047E0B7E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2C59-4272-4A09-81BD-28E28FD98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8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1A27-FD47-44CA-8F96-865047E0B7E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2C59-4272-4A09-81BD-28E28FD98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1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1A27-FD47-44CA-8F96-865047E0B7E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2C59-4272-4A09-81BD-28E28FD98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7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1A27-FD47-44CA-8F96-865047E0B7E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2C59-4272-4A09-81BD-28E28FD98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8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B1A27-FD47-44CA-8F96-865047E0B7E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02C59-4272-4A09-81BD-28E28FD98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0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31861"/>
              </p:ext>
            </p:extLst>
          </p:nvPr>
        </p:nvGraphicFramePr>
        <p:xfrm>
          <a:off x="2483252" y="3173239"/>
          <a:ext cx="6767137" cy="874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2249">
                  <a:extLst>
                    <a:ext uri="{9D8B030D-6E8A-4147-A177-3AD203B41FA5}">
                      <a16:colId xmlns:a16="http://schemas.microsoft.com/office/drawing/2014/main" val="2564933976"/>
                    </a:ext>
                  </a:extLst>
                </a:gridCol>
                <a:gridCol w="865615">
                  <a:extLst>
                    <a:ext uri="{9D8B030D-6E8A-4147-A177-3AD203B41FA5}">
                      <a16:colId xmlns:a16="http://schemas.microsoft.com/office/drawing/2014/main" val="671010426"/>
                    </a:ext>
                  </a:extLst>
                </a:gridCol>
                <a:gridCol w="673819">
                  <a:extLst>
                    <a:ext uri="{9D8B030D-6E8A-4147-A177-3AD203B41FA5}">
                      <a16:colId xmlns:a16="http://schemas.microsoft.com/office/drawing/2014/main" val="2465765190"/>
                    </a:ext>
                  </a:extLst>
                </a:gridCol>
                <a:gridCol w="754879">
                  <a:extLst>
                    <a:ext uri="{9D8B030D-6E8A-4147-A177-3AD203B41FA5}">
                      <a16:colId xmlns:a16="http://schemas.microsoft.com/office/drawing/2014/main" val="3678386672"/>
                    </a:ext>
                  </a:extLst>
                </a:gridCol>
                <a:gridCol w="680333">
                  <a:extLst>
                    <a:ext uri="{9D8B030D-6E8A-4147-A177-3AD203B41FA5}">
                      <a16:colId xmlns:a16="http://schemas.microsoft.com/office/drawing/2014/main" val="1118342261"/>
                    </a:ext>
                  </a:extLst>
                </a:gridCol>
                <a:gridCol w="1004577">
                  <a:extLst>
                    <a:ext uri="{9D8B030D-6E8A-4147-A177-3AD203B41FA5}">
                      <a16:colId xmlns:a16="http://schemas.microsoft.com/office/drawing/2014/main" val="3947372137"/>
                    </a:ext>
                  </a:extLst>
                </a:gridCol>
                <a:gridCol w="474785">
                  <a:extLst>
                    <a:ext uri="{9D8B030D-6E8A-4147-A177-3AD203B41FA5}">
                      <a16:colId xmlns:a16="http://schemas.microsoft.com/office/drawing/2014/main" val="3562246104"/>
                    </a:ext>
                  </a:extLst>
                </a:gridCol>
                <a:gridCol w="750537">
                  <a:extLst>
                    <a:ext uri="{9D8B030D-6E8A-4147-A177-3AD203B41FA5}">
                      <a16:colId xmlns:a16="http://schemas.microsoft.com/office/drawing/2014/main" val="3875085861"/>
                    </a:ext>
                  </a:extLst>
                </a:gridCol>
                <a:gridCol w="790343">
                  <a:extLst>
                    <a:ext uri="{9D8B030D-6E8A-4147-A177-3AD203B41FA5}">
                      <a16:colId xmlns:a16="http://schemas.microsoft.com/office/drawing/2014/main" val="1641703470"/>
                    </a:ext>
                  </a:extLst>
                </a:gridCol>
              </a:tblGrid>
              <a:tr h="4326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DIS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BC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ALL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948163"/>
                  </a:ext>
                </a:extLst>
              </a:tr>
              <a:tr h="442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DISIS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Study Year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Cluster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Case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Group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Service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Season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52742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949200"/>
              </p:ext>
            </p:extLst>
          </p:nvPr>
        </p:nvGraphicFramePr>
        <p:xfrm>
          <a:off x="1961571" y="252146"/>
          <a:ext cx="7810501" cy="2365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8196">
                  <a:extLst>
                    <a:ext uri="{9D8B030D-6E8A-4147-A177-3AD203B41FA5}">
                      <a16:colId xmlns:a16="http://schemas.microsoft.com/office/drawing/2014/main" val="3577315082"/>
                    </a:ext>
                  </a:extLst>
                </a:gridCol>
                <a:gridCol w="1109026">
                  <a:extLst>
                    <a:ext uri="{9D8B030D-6E8A-4147-A177-3AD203B41FA5}">
                      <a16:colId xmlns:a16="http://schemas.microsoft.com/office/drawing/2014/main" val="2024841603"/>
                    </a:ext>
                  </a:extLst>
                </a:gridCol>
                <a:gridCol w="1451862">
                  <a:extLst>
                    <a:ext uri="{9D8B030D-6E8A-4147-A177-3AD203B41FA5}">
                      <a16:colId xmlns:a16="http://schemas.microsoft.com/office/drawing/2014/main" val="1367253687"/>
                    </a:ext>
                  </a:extLst>
                </a:gridCol>
                <a:gridCol w="1451862">
                  <a:extLst>
                    <a:ext uri="{9D8B030D-6E8A-4147-A177-3AD203B41FA5}">
                      <a16:colId xmlns:a16="http://schemas.microsoft.com/office/drawing/2014/main" val="1528209230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390842955"/>
                    </a:ext>
                  </a:extLst>
                </a:gridCol>
                <a:gridCol w="903989">
                  <a:extLst>
                    <a:ext uri="{9D8B030D-6E8A-4147-A177-3AD203B41FA5}">
                      <a16:colId xmlns:a16="http://schemas.microsoft.com/office/drawing/2014/main" val="2232404330"/>
                    </a:ext>
                  </a:extLst>
                </a:gridCol>
                <a:gridCol w="814337">
                  <a:extLst>
                    <a:ext uri="{9D8B030D-6E8A-4147-A177-3AD203B41FA5}">
                      <a16:colId xmlns:a16="http://schemas.microsoft.com/office/drawing/2014/main" val="493991525"/>
                    </a:ext>
                  </a:extLst>
                </a:gridCol>
              </a:tblGrid>
              <a:tr h="301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Service Type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Dispatch Scenario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Year 2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Year 5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PQ Models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CQ Models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8876270"/>
                  </a:ext>
                </a:extLst>
              </a:tr>
              <a:tr h="60897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ERIS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 Summer, 5 groups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 Summer, 5 groups - Winter, 5 groups - Light Load, 5 groups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0979028"/>
                  </a:ext>
                </a:extLst>
              </a:tr>
              <a:tr h="455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 Summer, SPP Region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 Summer, SPP Region - Winter, SPP Region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9556674"/>
                  </a:ext>
                </a:extLst>
              </a:tr>
              <a:tr h="762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NRIS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 Summer, SPP Region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 Summer, SPP Region - Winter, SPP Region - Light Load, 5 groups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6126183"/>
                  </a:ext>
                </a:extLst>
              </a:tr>
              <a:tr h="147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870178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42758"/>
              </p:ext>
            </p:extLst>
          </p:nvPr>
        </p:nvGraphicFramePr>
        <p:xfrm>
          <a:off x="600364" y="4603918"/>
          <a:ext cx="2325833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961">
                  <a:extLst>
                    <a:ext uri="{9D8B030D-6E8A-4147-A177-3AD203B41FA5}">
                      <a16:colId xmlns:a16="http://schemas.microsoft.com/office/drawing/2014/main" val="799787550"/>
                    </a:ext>
                  </a:extLst>
                </a:gridCol>
                <a:gridCol w="1833872">
                  <a:extLst>
                    <a:ext uri="{9D8B030D-6E8A-4147-A177-3AD203B41FA5}">
                      <a16:colId xmlns:a16="http://schemas.microsoft.com/office/drawing/2014/main" val="3346524936"/>
                    </a:ext>
                  </a:extLst>
                </a:gridCol>
              </a:tblGrid>
              <a:tr h="2133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Case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5862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BC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Base Case (PQ Models)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47042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TC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Transfer Case (CQ Models)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41636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385646"/>
              </p:ext>
            </p:extLst>
          </p:nvPr>
        </p:nvGraphicFramePr>
        <p:xfrm>
          <a:off x="3281072" y="4603917"/>
          <a:ext cx="1825106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047">
                  <a:extLst>
                    <a:ext uri="{9D8B030D-6E8A-4147-A177-3AD203B41FA5}">
                      <a16:colId xmlns:a16="http://schemas.microsoft.com/office/drawing/2014/main" val="799787550"/>
                    </a:ext>
                  </a:extLst>
                </a:gridCol>
                <a:gridCol w="1439059">
                  <a:extLst>
                    <a:ext uri="{9D8B030D-6E8A-4147-A177-3AD203B41FA5}">
                      <a16:colId xmlns:a16="http://schemas.microsoft.com/office/drawing/2014/main" val="3346524936"/>
                    </a:ext>
                  </a:extLst>
                </a:gridCol>
              </a:tblGrid>
              <a:tr h="2133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5862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All groups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47042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01 North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41636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 Nebraska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18748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 Central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64747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 Southeast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02420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 Southwest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89111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487105"/>
              </p:ext>
            </p:extLst>
          </p:nvPr>
        </p:nvGraphicFramePr>
        <p:xfrm>
          <a:off x="7555044" y="4603917"/>
          <a:ext cx="163229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65">
                  <a:extLst>
                    <a:ext uri="{9D8B030D-6E8A-4147-A177-3AD203B41FA5}">
                      <a16:colId xmlns:a16="http://schemas.microsoft.com/office/drawing/2014/main" val="799787550"/>
                    </a:ext>
                  </a:extLst>
                </a:gridCol>
                <a:gridCol w="1287033">
                  <a:extLst>
                    <a:ext uri="{9D8B030D-6E8A-4147-A177-3AD203B41FA5}">
                      <a16:colId xmlns:a16="http://schemas.microsoft.com/office/drawing/2014/main" val="3346524936"/>
                    </a:ext>
                  </a:extLst>
                </a:gridCol>
              </a:tblGrid>
              <a:tr h="2133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5862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24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Year 2</a:t>
                      </a:r>
                      <a:r>
                        <a:rPr lang="en-US" sz="1100" baseline="0" dirty="0" smtClean="0"/>
                        <a:t> from ITP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47042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27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Year 5 from ITP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41636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413844"/>
              </p:ext>
            </p:extLst>
          </p:nvPr>
        </p:nvGraphicFramePr>
        <p:xfrm>
          <a:off x="9531006" y="4603917"/>
          <a:ext cx="1478742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720">
                  <a:extLst>
                    <a:ext uri="{9D8B030D-6E8A-4147-A177-3AD203B41FA5}">
                      <a16:colId xmlns:a16="http://schemas.microsoft.com/office/drawing/2014/main" val="799787550"/>
                    </a:ext>
                  </a:extLst>
                </a:gridCol>
                <a:gridCol w="995022">
                  <a:extLst>
                    <a:ext uri="{9D8B030D-6E8A-4147-A177-3AD203B41FA5}">
                      <a16:colId xmlns:a16="http://schemas.microsoft.com/office/drawing/2014/main" val="3346524936"/>
                    </a:ext>
                  </a:extLst>
                </a:gridCol>
              </a:tblGrid>
              <a:tr h="2133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Season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5862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SP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Summer Peak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47042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WP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Winter</a:t>
                      </a:r>
                      <a:r>
                        <a:rPr lang="en-US" sz="1100" baseline="0" dirty="0" smtClean="0"/>
                        <a:t> Peak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41636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Light Load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477197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505538"/>
              </p:ext>
            </p:extLst>
          </p:nvPr>
        </p:nvGraphicFramePr>
        <p:xfrm>
          <a:off x="5461053" y="4603917"/>
          <a:ext cx="1889971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339">
                  <a:extLst>
                    <a:ext uri="{9D8B030D-6E8A-4147-A177-3AD203B41FA5}">
                      <a16:colId xmlns:a16="http://schemas.microsoft.com/office/drawing/2014/main" val="799787550"/>
                    </a:ext>
                  </a:extLst>
                </a:gridCol>
                <a:gridCol w="1297632">
                  <a:extLst>
                    <a:ext uri="{9D8B030D-6E8A-4147-A177-3AD203B41FA5}">
                      <a16:colId xmlns:a16="http://schemas.microsoft.com/office/drawing/2014/main" val="3346524936"/>
                    </a:ext>
                  </a:extLst>
                </a:gridCol>
              </a:tblGrid>
              <a:tr h="2133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5862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ERIS (HVER</a:t>
                      </a:r>
                      <a:r>
                        <a:rPr lang="en-US" sz="1100" baseline="0" dirty="0" smtClean="0"/>
                        <a:t> &amp; LVER)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47042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NRIS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416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877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177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Southwest Power 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Pryor</dc:creator>
  <cp:lastModifiedBy>Katherine Rogers</cp:lastModifiedBy>
  <cp:revision>6</cp:revision>
  <dcterms:created xsi:type="dcterms:W3CDTF">2023-01-25T16:28:34Z</dcterms:created>
  <dcterms:modified xsi:type="dcterms:W3CDTF">2023-08-02T14:12:12Z</dcterms:modified>
</cp:coreProperties>
</file>